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19"/>
  </p:notesMasterIdLst>
  <p:sldIdLst>
    <p:sldId id="262" r:id="rId2"/>
    <p:sldId id="269" r:id="rId3"/>
    <p:sldId id="271" r:id="rId4"/>
    <p:sldId id="272" r:id="rId5"/>
    <p:sldId id="268" r:id="rId6"/>
    <p:sldId id="273" r:id="rId7"/>
    <p:sldId id="281" r:id="rId8"/>
    <p:sldId id="274" r:id="rId9"/>
    <p:sldId id="275" r:id="rId10"/>
    <p:sldId id="276" r:id="rId11"/>
    <p:sldId id="277" r:id="rId12"/>
    <p:sldId id="282" r:id="rId13"/>
    <p:sldId id="278" r:id="rId14"/>
    <p:sldId id="279" r:id="rId15"/>
    <p:sldId id="280" r:id="rId16"/>
    <p:sldId id="270" r:id="rId17"/>
    <p:sldId id="266" r:id="rId1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FFFF"/>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1339" y="-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8DC72-0701-4922-B9D1-CBFB540736DA}" type="datetimeFigureOut">
              <a:rPr lang="en-IN" smtClean="0"/>
              <a:t>10-01-2022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33DB3-0243-45D5-87FD-27D2F51D2003}" type="slidenum">
              <a:rPr lang="en-IN" smtClean="0"/>
              <a:t>‹#›</a:t>
            </a:fld>
            <a:endParaRPr lang="en-IN"/>
          </a:p>
        </p:txBody>
      </p:sp>
    </p:spTree>
    <p:extLst>
      <p:ext uri="{BB962C8B-B14F-4D97-AF65-F5344CB8AC3E}">
        <p14:creationId xmlns:p14="http://schemas.microsoft.com/office/powerpoint/2010/main" val="10693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52529"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latin typeface="Franklin Gothic Demi" pitchFamily="34" charset="0"/>
              </a:rPr>
              <a:t>INDIAN INSTITUTE OF TECHNOLOGY ROORKEE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895" y="-1281"/>
            <a:ext cx="755828" cy="732103"/>
          </a:xfrm>
          <a:prstGeom prst="rect">
            <a:avLst/>
          </a:prstGeom>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6150"/>
            <a:ext cx="9133727"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81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164285" y="-1480"/>
            <a:ext cx="979715" cy="961360"/>
          </a:xfrm>
          <a:prstGeom prst="rect">
            <a:avLst/>
          </a:prstGeom>
        </p:spPr>
      </p:pic>
      <p:cxnSp>
        <p:nvCxnSpPr>
          <p:cNvPr id="8" name="Straight Connector 7"/>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userDrawn="1"/>
        </p:nvPicPr>
        <p:blipFill>
          <a:blip r:embed="rId4">
            <a:lum bright="3000"/>
          </a:blip>
          <a:stretch>
            <a:fillRect/>
          </a:stretch>
        </p:blipFill>
        <p:spPr>
          <a:xfrm>
            <a:off x="1873072" y="2118212"/>
            <a:ext cx="5321656" cy="3510576"/>
          </a:xfrm>
          <a:prstGeom prst="rect">
            <a:avLst/>
          </a:prstGeom>
        </p:spPr>
      </p:pic>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p:nvPr>
        </p:nvSpPr>
        <p:spPr>
          <a:xfrm>
            <a:off x="180654" y="202990"/>
            <a:ext cx="7042080" cy="554587"/>
          </a:xfrm>
        </p:spPr>
        <p:txBody>
          <a:bodyPr/>
          <a:lstStyle>
            <a:lvl1pPr algn="l">
              <a:defRPr sz="3200" b="1"/>
            </a:lvl1pPr>
          </a:lstStyle>
          <a:p>
            <a:r>
              <a:rPr lang="en-US" dirty="0"/>
              <a:t>Click to edit Master title style</a:t>
            </a:r>
            <a:endParaRPr lang="en-IN" dirty="0"/>
          </a:p>
        </p:txBody>
      </p:sp>
      <p:sp>
        <p:nvSpPr>
          <p:cNvPr id="12" name="Content Placeholder 3"/>
          <p:cNvSpPr>
            <a:spLocks noGrp="1"/>
          </p:cNvSpPr>
          <p:nvPr>
            <p:ph sz="half" idx="2"/>
          </p:nvPr>
        </p:nvSpPr>
        <p:spPr>
          <a:xfrm>
            <a:off x="180653" y="1173984"/>
            <a:ext cx="8768137"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21865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lum bright="3000"/>
          </a:blip>
          <a:stretch>
            <a:fillRect/>
          </a:stretch>
        </p:blipFill>
        <p:spPr>
          <a:xfrm>
            <a:off x="1873072" y="2118212"/>
            <a:ext cx="5321656" cy="3510576"/>
          </a:xfrm>
          <a:prstGeom prst="rect">
            <a:avLst/>
          </a:prstGeom>
        </p:spPr>
      </p:pic>
      <p:sp>
        <p:nvSpPr>
          <p:cNvPr id="2" name="Title 1"/>
          <p:cNvSpPr>
            <a:spLocks noGrp="1"/>
          </p:cNvSpPr>
          <p:nvPr>
            <p:ph type="title"/>
          </p:nvPr>
        </p:nvSpPr>
        <p:spPr>
          <a:xfrm>
            <a:off x="180654" y="202990"/>
            <a:ext cx="7042080" cy="554587"/>
          </a:xfrm>
        </p:spPr>
        <p:txBody>
          <a:bodyPr/>
          <a:lstStyle>
            <a:lvl1pPr algn="l">
              <a:defRPr sz="3200" b="1"/>
            </a:lvl1pPr>
          </a:lstStyle>
          <a:p>
            <a:r>
              <a:rPr lang="en-US" dirty="0"/>
              <a:t>Click to edit Master title style</a:t>
            </a:r>
            <a:endParaRPr lang="en-IN" dirty="0"/>
          </a:p>
        </p:txBody>
      </p:sp>
      <p:sp>
        <p:nvSpPr>
          <p:cNvPr id="3" name="Text Placeholder 2"/>
          <p:cNvSpPr>
            <a:spLocks noGrp="1"/>
          </p:cNvSpPr>
          <p:nvPr>
            <p:ph type="body" idx="1"/>
          </p:nvPr>
        </p:nvSpPr>
        <p:spPr>
          <a:xfrm>
            <a:off x="180654" y="1132413"/>
            <a:ext cx="4288604" cy="480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0654" y="1613043"/>
            <a:ext cx="4288604"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Text Placeholder 4"/>
          <p:cNvSpPr>
            <a:spLocks noGrp="1"/>
          </p:cNvSpPr>
          <p:nvPr>
            <p:ph type="body" sz="quarter" idx="3"/>
          </p:nvPr>
        </p:nvSpPr>
        <p:spPr>
          <a:xfrm>
            <a:off x="4645025" y="1125166"/>
            <a:ext cx="4242121" cy="4878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613043"/>
            <a:ext cx="4242121"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0" name="Picture 9"/>
          <p:cNvPicPr>
            <a:picLocks noChangeAspect="1"/>
          </p:cNvPicPr>
          <p:nvPr userDrawn="1"/>
        </p:nvPicPr>
        <p:blipFill>
          <a:blip r:embed="rId3"/>
          <a:stretch>
            <a:fillRect/>
          </a:stretch>
        </p:blipFill>
        <p:spPr>
          <a:xfrm>
            <a:off x="8164285" y="-1480"/>
            <a:ext cx="979715" cy="961360"/>
          </a:xfrm>
          <a:prstGeom prst="rect">
            <a:avLst/>
          </a:prstGeom>
        </p:spPr>
      </p:pic>
      <p:cxnSp>
        <p:nvCxnSpPr>
          <p:cNvPr id="11" name="Straight Connector 10"/>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261892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lum bright="3000"/>
          </a:blip>
          <a:stretch>
            <a:fillRect/>
          </a:stretch>
        </p:blipFill>
        <p:spPr>
          <a:xfrm>
            <a:off x="1873072" y="2118212"/>
            <a:ext cx="5321656" cy="3510576"/>
          </a:xfrm>
          <a:prstGeom prst="rect">
            <a:avLst/>
          </a:prstGeom>
        </p:spPr>
      </p:pic>
      <p:pic>
        <p:nvPicPr>
          <p:cNvPr id="6" name="Picture 5"/>
          <p:cNvPicPr>
            <a:picLocks noChangeAspect="1"/>
          </p:cNvPicPr>
          <p:nvPr userDrawn="1"/>
        </p:nvPicPr>
        <p:blipFill>
          <a:blip r:embed="rId3"/>
          <a:stretch>
            <a:fillRect/>
          </a:stretch>
        </p:blipFill>
        <p:spPr>
          <a:xfrm>
            <a:off x="8164285" y="-1480"/>
            <a:ext cx="979715" cy="961360"/>
          </a:xfrm>
          <a:prstGeom prst="rect">
            <a:avLst/>
          </a:prstGeom>
        </p:spPr>
      </p:pic>
      <p:cxnSp>
        <p:nvCxnSpPr>
          <p:cNvPr id="7" name="Straight Connector 6"/>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Tree>
    <p:extLst>
      <p:ext uri="{BB962C8B-B14F-4D97-AF65-F5344CB8AC3E}">
        <p14:creationId xmlns:p14="http://schemas.microsoft.com/office/powerpoint/2010/main" val="7775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dirty="0"/>
          </a:p>
        </p:txBody>
      </p:sp>
      <p:sp>
        <p:nvSpPr>
          <p:cNvPr id="11" name="Title 1"/>
          <p:cNvSpPr>
            <a:spLocks noGrp="1"/>
          </p:cNvSpPr>
          <p:nvPr>
            <p:ph type="title" hasCustomPrompt="1"/>
          </p:nvPr>
        </p:nvSpPr>
        <p:spPr>
          <a:xfrm>
            <a:off x="3363913" y="2971801"/>
            <a:ext cx="2452687" cy="711200"/>
          </a:xfrm>
        </p:spPr>
        <p:txBody>
          <a:bodyPr anchor="t"/>
          <a:lstStyle>
            <a:lvl1pPr algn="ctr">
              <a:defRPr sz="3600" b="1" cap="none"/>
            </a:lvl1pPr>
          </a:lstStyle>
          <a:p>
            <a:r>
              <a:rPr lang="en-US" dirty="0"/>
              <a:t>Thanks…</a:t>
            </a:r>
            <a:endParaRPr lang="en-IN" dirty="0"/>
          </a:p>
        </p:txBody>
      </p:sp>
      <p:cxnSp>
        <p:nvCxnSpPr>
          <p:cNvPr id="12" name="Straight Connector 11"/>
          <p:cNvCxnSpPr/>
          <p:nvPr userDrawn="1"/>
        </p:nvCxnSpPr>
        <p:spPr>
          <a:xfrm>
            <a:off x="3595524" y="3619535"/>
            <a:ext cx="2009553"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0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247F8E96-40AA-459E-91AA-55A5F97CAAA0}" type="datetime1">
              <a:rPr lang="en-US" smtClean="0">
                <a:solidFill>
                  <a:prstClr val="black">
                    <a:tint val="75000"/>
                  </a:prstClr>
                </a:solidFill>
              </a:rPr>
              <a:t>1/10/2022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D4CB9294-F9FF-4346-BE48-1C04129C722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986162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8" r:id="rId5"/>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drive/folders/1WCxp09Uj3X8_YdfPCDQWe3f2JW56Ub0N?usp=sharing" TargetMode="External"/><Relationship Id="rId2" Type="http://schemas.openxmlformats.org/officeDocument/2006/relationships/hyperlink" Target="https://www.figma.com/file/aK161mKNgtSdQXGXMYLuK4/Untitled?node-id=0%3A1" TargetMode="External"/><Relationship Id="rId1" Type="http://schemas.openxmlformats.org/officeDocument/2006/relationships/slideLayout" Target="../slideLayouts/slideLayout3.xml"/><Relationship Id="rId5" Type="http://schemas.openxmlformats.org/officeDocument/2006/relationships/hyperlink" Target="https://youtu.be/cBp4ZQuvA4w" TargetMode="External"/><Relationship Id="rId4" Type="http://schemas.openxmlformats.org/officeDocument/2006/relationships/hyperlink" Target="https://github.com/amityadav10101010101010101010/MS_Teams_Clon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figma.com/file/aK161mKNgtSdQXGXMYLuK4/Untitled?node-id=0%3A1"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1069520" y="1111751"/>
            <a:ext cx="7247166" cy="1764614"/>
          </a:xfrm>
        </p:spPr>
        <p:txBody>
          <a:bodyPr/>
          <a:lstStyle>
            <a:lvl1pPr algn="ctr">
              <a:defRPr sz="2800" b="1">
                <a:latin typeface="+mn-lt"/>
              </a:defRPr>
            </a:lvl1pPr>
          </a:lstStyle>
          <a:p>
            <a:r>
              <a:rPr lang="en-US" sz="4400" dirty="0"/>
              <a:t>MS Teams Advanced</a:t>
            </a:r>
            <a:endParaRPr lang="en-IN" sz="4400" dirty="0"/>
          </a:p>
        </p:txBody>
      </p:sp>
      <p:sp>
        <p:nvSpPr>
          <p:cNvPr id="9" name="Text Placeholder 2"/>
          <p:cNvSpPr>
            <a:spLocks noGrp="1"/>
          </p:cNvSpPr>
          <p:nvPr>
            <p:ph type="body" idx="4294967295"/>
          </p:nvPr>
        </p:nvSpPr>
        <p:spPr>
          <a:xfrm>
            <a:off x="1069520" y="3224241"/>
            <a:ext cx="7247166" cy="423370"/>
          </a:xfrm>
        </p:spPr>
        <p:txBody>
          <a:bodyPr anchor="b"/>
          <a:lstStyle>
            <a:lvl1pPr marL="0" indent="0" algn="ctr">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-Amit Yadav</a:t>
            </a:r>
          </a:p>
        </p:txBody>
      </p:sp>
      <p:sp>
        <p:nvSpPr>
          <p:cNvPr id="14" name="Text Placeholder 2"/>
          <p:cNvSpPr>
            <a:spLocks noGrp="1"/>
          </p:cNvSpPr>
          <p:nvPr>
            <p:ph type="body" idx="4294967295"/>
          </p:nvPr>
        </p:nvSpPr>
        <p:spPr>
          <a:xfrm>
            <a:off x="1069520" y="3655377"/>
            <a:ext cx="7247166" cy="423370"/>
          </a:xfrm>
        </p:spPr>
        <p:txBody>
          <a:bodyPr anchor="b"/>
          <a:lstStyle>
            <a:lvl1pPr marL="0" indent="0" algn="ctr">
              <a:buNone/>
              <a:defRPr sz="18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15" name="Text Placeholder 2"/>
          <p:cNvSpPr>
            <a:spLocks noGrp="1"/>
          </p:cNvSpPr>
          <p:nvPr>
            <p:ph type="body" idx="4294967295"/>
          </p:nvPr>
        </p:nvSpPr>
        <p:spPr>
          <a:xfrm>
            <a:off x="948417" y="2452995"/>
            <a:ext cx="7247166" cy="423370"/>
          </a:xfrm>
        </p:spPr>
        <p:txBody>
          <a:bodyPr anchor="b"/>
          <a:lstStyle>
            <a:lvl1pPr marL="0" indent="0" algn="ctr">
              <a:buNone/>
              <a:defRPr sz="2000" b="1" i="1">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Tree>
    <p:extLst>
      <p:ext uri="{BB962C8B-B14F-4D97-AF65-F5344CB8AC3E}">
        <p14:creationId xmlns:p14="http://schemas.microsoft.com/office/powerpoint/2010/main" val="202677207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BD05-65BD-4CB0-AF8F-60A4F91BEE96}"/>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2BCCCDC7-1CE6-46E0-BAD8-B2E32A62E60B}"/>
              </a:ext>
            </a:extLst>
          </p:cNvPr>
          <p:cNvSpPr>
            <a:spLocks noGrp="1"/>
          </p:cNvSpPr>
          <p:nvPr>
            <p:ph type="body" idx="1"/>
          </p:nvPr>
        </p:nvSpPr>
        <p:spPr/>
        <p:txBody>
          <a:bodyPr/>
          <a:lstStyle/>
          <a:p>
            <a:endParaRPr lang="en-IN" dirty="0"/>
          </a:p>
        </p:txBody>
      </p:sp>
      <p:pic>
        <p:nvPicPr>
          <p:cNvPr id="7" name="Content Placeholder 6">
            <a:extLst>
              <a:ext uri="{FF2B5EF4-FFF2-40B4-BE49-F238E27FC236}">
                <a16:creationId xmlns:a16="http://schemas.microsoft.com/office/drawing/2014/main" id="{7B04831A-EC72-4809-B058-573A1F3B73A1}"/>
              </a:ext>
            </a:extLst>
          </p:cNvPr>
          <p:cNvPicPr>
            <a:picLocks noGrp="1" noChangeAspect="1"/>
          </p:cNvPicPr>
          <p:nvPr>
            <p:ph sz="half" idx="2"/>
          </p:nvPr>
        </p:nvPicPr>
        <p:blipFill>
          <a:blip r:embed="rId2"/>
          <a:stretch>
            <a:fillRect/>
          </a:stretch>
        </p:blipFill>
        <p:spPr>
          <a:xfrm>
            <a:off x="181420" y="1132413"/>
            <a:ext cx="4287838" cy="2723170"/>
          </a:xfrm>
          <a:prstGeom prst="rect">
            <a:avLst/>
          </a:prstGeom>
        </p:spPr>
      </p:pic>
      <p:sp>
        <p:nvSpPr>
          <p:cNvPr id="5" name="Text Placeholder 4">
            <a:extLst>
              <a:ext uri="{FF2B5EF4-FFF2-40B4-BE49-F238E27FC236}">
                <a16:creationId xmlns:a16="http://schemas.microsoft.com/office/drawing/2014/main" id="{2EC26590-B31A-4EB6-96F1-1F8AF7C93F91}"/>
              </a:ext>
            </a:extLst>
          </p:cNvPr>
          <p:cNvSpPr>
            <a:spLocks noGrp="1"/>
          </p:cNvSpPr>
          <p:nvPr>
            <p:ph type="body" sz="quarter" idx="3"/>
          </p:nvPr>
        </p:nvSpPr>
        <p:spPr/>
        <p:txBody>
          <a:bodyPr/>
          <a:lstStyle/>
          <a:p>
            <a:endParaRPr lang="en-IN"/>
          </a:p>
        </p:txBody>
      </p:sp>
      <p:pic>
        <p:nvPicPr>
          <p:cNvPr id="8" name="Content Placeholder 7">
            <a:extLst>
              <a:ext uri="{FF2B5EF4-FFF2-40B4-BE49-F238E27FC236}">
                <a16:creationId xmlns:a16="http://schemas.microsoft.com/office/drawing/2014/main" id="{0A765A5B-D7E3-4A8F-8F43-57EC1ABC1560}"/>
              </a:ext>
            </a:extLst>
          </p:cNvPr>
          <p:cNvPicPr>
            <a:picLocks noGrp="1" noChangeAspect="1"/>
          </p:cNvPicPr>
          <p:nvPr>
            <p:ph sz="quarter" idx="4"/>
          </p:nvPr>
        </p:nvPicPr>
        <p:blipFill>
          <a:blip r:embed="rId3"/>
          <a:stretch>
            <a:fillRect/>
          </a:stretch>
        </p:blipFill>
        <p:spPr>
          <a:xfrm>
            <a:off x="4696214" y="1125166"/>
            <a:ext cx="4241800" cy="2874997"/>
          </a:xfrm>
          <a:prstGeom prst="rect">
            <a:avLst/>
          </a:prstGeom>
        </p:spPr>
      </p:pic>
      <p:pic>
        <p:nvPicPr>
          <p:cNvPr id="9" name="Picture 8">
            <a:extLst>
              <a:ext uri="{FF2B5EF4-FFF2-40B4-BE49-F238E27FC236}">
                <a16:creationId xmlns:a16="http://schemas.microsoft.com/office/drawing/2014/main" id="{7011B77C-6094-4383-9C2D-4829A57D3937}"/>
              </a:ext>
            </a:extLst>
          </p:cNvPr>
          <p:cNvPicPr>
            <a:picLocks noChangeAspect="1"/>
          </p:cNvPicPr>
          <p:nvPr/>
        </p:nvPicPr>
        <p:blipFill>
          <a:blip r:embed="rId4"/>
          <a:stretch>
            <a:fillRect/>
          </a:stretch>
        </p:blipFill>
        <p:spPr>
          <a:xfrm>
            <a:off x="3170222" y="4000162"/>
            <a:ext cx="2949606" cy="2596073"/>
          </a:xfrm>
          <a:prstGeom prst="rect">
            <a:avLst/>
          </a:prstGeom>
        </p:spPr>
      </p:pic>
    </p:spTree>
    <p:extLst>
      <p:ext uri="{BB962C8B-B14F-4D97-AF65-F5344CB8AC3E}">
        <p14:creationId xmlns:p14="http://schemas.microsoft.com/office/powerpoint/2010/main" val="1156228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4A82-10DB-4A99-A992-3BFC6F016282}"/>
              </a:ext>
            </a:extLst>
          </p:cNvPr>
          <p:cNvSpPr>
            <a:spLocks noGrp="1"/>
          </p:cNvSpPr>
          <p:nvPr>
            <p:ph type="title"/>
          </p:nvPr>
        </p:nvSpPr>
        <p:spPr/>
        <p:txBody>
          <a:bodyPr/>
          <a:lstStyle/>
          <a:p>
            <a:r>
              <a:rPr lang="en-US" dirty="0"/>
              <a:t>How it works</a:t>
            </a:r>
            <a:endParaRPr lang="en-IN" dirty="0"/>
          </a:p>
        </p:txBody>
      </p:sp>
      <p:sp>
        <p:nvSpPr>
          <p:cNvPr id="3" name="Text Placeholder 2">
            <a:extLst>
              <a:ext uri="{FF2B5EF4-FFF2-40B4-BE49-F238E27FC236}">
                <a16:creationId xmlns:a16="http://schemas.microsoft.com/office/drawing/2014/main" id="{8751F282-41A3-45A4-83F3-74582EF0D238}"/>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70CB2265-FF35-4D73-8A03-BC24E8AEE6AB}"/>
              </a:ext>
            </a:extLst>
          </p:cNvPr>
          <p:cNvSpPr>
            <a:spLocks noGrp="1"/>
          </p:cNvSpPr>
          <p:nvPr>
            <p:ph sz="half" idx="2"/>
          </p:nvPr>
        </p:nvSpPr>
        <p:spPr>
          <a:xfrm>
            <a:off x="180654" y="1613043"/>
            <a:ext cx="8706492" cy="4784213"/>
          </a:xfrm>
        </p:spPr>
        <p:txBody>
          <a:bodyPr/>
          <a:lstStyle/>
          <a:p>
            <a:r>
              <a:rPr lang="en-US" sz="1800" dirty="0"/>
              <a:t> The app was made with the help of </a:t>
            </a:r>
            <a:r>
              <a:rPr lang="en-US" sz="1800" b="1" dirty="0"/>
              <a:t>Flutter</a:t>
            </a:r>
            <a:r>
              <a:rPr lang="en-US" sz="1800" dirty="0"/>
              <a:t> and </a:t>
            </a:r>
            <a:r>
              <a:rPr lang="en-US" sz="1800" b="1" dirty="0"/>
              <a:t>Firebase</a:t>
            </a:r>
            <a:r>
              <a:rPr lang="en-US" sz="1800" dirty="0"/>
              <a:t> as the backend and all the authentication details and chat data ,images shared in the chat and all the assignments uploaded were stored in the firebase storage.</a:t>
            </a:r>
          </a:p>
          <a:p>
            <a:r>
              <a:rPr lang="en-US" sz="1800" dirty="0"/>
              <a:t> The Video Calling feature in the app was feasible with the help of </a:t>
            </a:r>
            <a:r>
              <a:rPr lang="en-US" sz="1800" b="1" dirty="0"/>
              <a:t>JITSI</a:t>
            </a:r>
            <a:r>
              <a:rPr lang="en-US" sz="1800" dirty="0"/>
              <a:t> meet where I had used all of its features which include adding a security code to the particular meeting and we can join the videoconference by generating a random function every time before starting of the meet. We can also use AGORA SDK but I used </a:t>
            </a:r>
            <a:r>
              <a:rPr lang="en-US" sz="1800" dirty="0" err="1"/>
              <a:t>Jitsi</a:t>
            </a:r>
            <a:r>
              <a:rPr lang="en-US" sz="1800" dirty="0"/>
              <a:t> because it had many extra features preadded.</a:t>
            </a:r>
          </a:p>
          <a:p>
            <a:r>
              <a:rPr lang="en-US" sz="1800" dirty="0"/>
              <a:t>All the features were added with the help of various prebuild flutter packages which can be seen in the </a:t>
            </a:r>
            <a:r>
              <a:rPr lang="en-US" sz="1800" dirty="0" err="1"/>
              <a:t>pubspec.yaml</a:t>
            </a:r>
            <a:r>
              <a:rPr lang="en-US" sz="1800" dirty="0"/>
              <a:t> file.</a:t>
            </a:r>
          </a:p>
          <a:p>
            <a:pPr marL="0" indent="0">
              <a:buNone/>
            </a:pPr>
            <a:endParaRPr lang="en-US" sz="1800" dirty="0"/>
          </a:p>
          <a:p>
            <a:pPr marL="0" indent="0">
              <a:buNone/>
            </a:pPr>
            <a:endParaRPr lang="en-US" sz="1800" dirty="0"/>
          </a:p>
          <a:p>
            <a:pPr marL="0" indent="0">
              <a:buNone/>
            </a:pPr>
            <a:endParaRPr lang="en-IN" sz="1800" dirty="0"/>
          </a:p>
        </p:txBody>
      </p:sp>
    </p:spTree>
    <p:extLst>
      <p:ext uri="{BB962C8B-B14F-4D97-AF65-F5344CB8AC3E}">
        <p14:creationId xmlns:p14="http://schemas.microsoft.com/office/powerpoint/2010/main" val="261068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4D3F1-7C97-4004-9A5F-BF8EF472F971}"/>
              </a:ext>
            </a:extLst>
          </p:cNvPr>
          <p:cNvSpPr>
            <a:spLocks noGrp="1"/>
          </p:cNvSpPr>
          <p:nvPr>
            <p:ph type="title"/>
          </p:nvPr>
        </p:nvSpPr>
        <p:spPr/>
        <p:txBody>
          <a:bodyPr/>
          <a:lstStyle/>
          <a:p>
            <a:r>
              <a:rPr lang="en-US" dirty="0"/>
              <a:t>Production</a:t>
            </a:r>
            <a:endParaRPr lang="en-IN" dirty="0"/>
          </a:p>
        </p:txBody>
      </p:sp>
      <p:sp>
        <p:nvSpPr>
          <p:cNvPr id="4" name="Content Placeholder 3">
            <a:extLst>
              <a:ext uri="{FF2B5EF4-FFF2-40B4-BE49-F238E27FC236}">
                <a16:creationId xmlns:a16="http://schemas.microsoft.com/office/drawing/2014/main" id="{49246AD2-04B8-4B1F-BB4D-14D872F5C678}"/>
              </a:ext>
            </a:extLst>
          </p:cNvPr>
          <p:cNvSpPr>
            <a:spLocks noGrp="1"/>
          </p:cNvSpPr>
          <p:nvPr>
            <p:ph sz="half" idx="2"/>
          </p:nvPr>
        </p:nvSpPr>
        <p:spPr>
          <a:xfrm>
            <a:off x="469458" y="1132413"/>
            <a:ext cx="3347940" cy="5179609"/>
          </a:xfrm>
        </p:spPr>
        <p:txBody>
          <a:bodyPr/>
          <a:lstStyle/>
          <a:p>
            <a:r>
              <a:rPr lang="en-US" sz="1800" b="1" dirty="0"/>
              <a:t>AGILE</a:t>
            </a:r>
            <a:r>
              <a:rPr lang="en-US" sz="1800" dirty="0"/>
              <a:t> methodology was followed during the production of this application. The tasks were completed on the priority basis where the development of the basic feature of MS Team i.e., Authentication ,Video Calling ,Chat and Assignment were implemented. </a:t>
            </a:r>
          </a:p>
          <a:p>
            <a:r>
              <a:rPr lang="en-US" sz="1800" dirty="0"/>
              <a:t>Later the other features like the OCR , To-do list , QR Scanner &amp; Creator, real-time new feature were added to it.</a:t>
            </a:r>
          </a:p>
        </p:txBody>
      </p:sp>
      <p:pic>
        <p:nvPicPr>
          <p:cNvPr id="2050" name="Picture 2">
            <a:extLst>
              <a:ext uri="{FF2B5EF4-FFF2-40B4-BE49-F238E27FC236}">
                <a16:creationId xmlns:a16="http://schemas.microsoft.com/office/drawing/2014/main" id="{7728B1A4-D809-47D9-9329-D7B3CE4DDD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1694" y="1987879"/>
            <a:ext cx="5380926" cy="363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451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4071-86A8-4286-8C3A-BB2357514CC6}"/>
              </a:ext>
            </a:extLst>
          </p:cNvPr>
          <p:cNvSpPr>
            <a:spLocks noGrp="1"/>
          </p:cNvSpPr>
          <p:nvPr>
            <p:ph type="title"/>
          </p:nvPr>
        </p:nvSpPr>
        <p:spPr/>
        <p:txBody>
          <a:bodyPr/>
          <a:lstStyle/>
          <a:p>
            <a:r>
              <a:rPr lang="en-US" dirty="0"/>
              <a:t>Competition				</a:t>
            </a:r>
            <a:endParaRPr lang="en-IN" dirty="0"/>
          </a:p>
        </p:txBody>
      </p:sp>
      <p:sp>
        <p:nvSpPr>
          <p:cNvPr id="3" name="Text Placeholder 2">
            <a:extLst>
              <a:ext uri="{FF2B5EF4-FFF2-40B4-BE49-F238E27FC236}">
                <a16:creationId xmlns:a16="http://schemas.microsoft.com/office/drawing/2014/main" id="{7C9D80CD-DF9A-48B2-8485-BC7BE25EDC26}"/>
              </a:ext>
            </a:extLst>
          </p:cNvPr>
          <p:cNvSpPr>
            <a:spLocks noGrp="1"/>
          </p:cNvSpPr>
          <p:nvPr>
            <p:ph type="body" idx="1"/>
          </p:nvPr>
        </p:nvSpPr>
        <p:spPr/>
        <p:txBody>
          <a:bodyPr/>
          <a:lstStyle/>
          <a:p>
            <a:endParaRPr lang="en-IN" dirty="0"/>
          </a:p>
        </p:txBody>
      </p:sp>
      <p:sp>
        <p:nvSpPr>
          <p:cNvPr id="4" name="Content Placeholder 3">
            <a:extLst>
              <a:ext uri="{FF2B5EF4-FFF2-40B4-BE49-F238E27FC236}">
                <a16:creationId xmlns:a16="http://schemas.microsoft.com/office/drawing/2014/main" id="{11ABAEF4-D917-4F21-AAED-64EF01AED17D}"/>
              </a:ext>
            </a:extLst>
          </p:cNvPr>
          <p:cNvSpPr>
            <a:spLocks noGrp="1"/>
          </p:cNvSpPr>
          <p:nvPr>
            <p:ph sz="half" idx="2"/>
          </p:nvPr>
        </p:nvSpPr>
        <p:spPr>
          <a:xfrm>
            <a:off x="180654" y="1613043"/>
            <a:ext cx="8706492" cy="4784214"/>
          </a:xfrm>
        </p:spPr>
        <p:txBody>
          <a:bodyPr/>
          <a:lstStyle/>
          <a:p>
            <a:r>
              <a:rPr lang="en-US" sz="1800" dirty="0"/>
              <a:t>Online meeting hosting platforms like </a:t>
            </a:r>
            <a:r>
              <a:rPr lang="en-US" sz="1800" dirty="0" err="1"/>
              <a:t>Webex</a:t>
            </a:r>
            <a:r>
              <a:rPr lang="en-US" sz="1800" dirty="0"/>
              <a:t> , MS Teams, ZOOM are also present but there are some features which all of them lack for example OCR, To-Do list ,Contracted calendar part and QR creator or scanner and along with it none of the apps have the feature of the real-time news.</a:t>
            </a:r>
          </a:p>
          <a:p>
            <a:r>
              <a:rPr lang="en-US" sz="1800" dirty="0"/>
              <a:t>My idea was also to add the graph creator feature which could be easily made on the mobile app if we lack resources of Laptop or PC but due to time constraints, I had to drop the idea.</a:t>
            </a:r>
          </a:p>
          <a:p>
            <a:r>
              <a:rPr lang="en-US" sz="1800" dirty="0"/>
              <a:t>OCR was the most needed option as when we capture the image and send as pdf it is very hard for us to convert it to editable format but now it can be easily done. OCR was made here with the help of some pre-existing packages or can be made using Tesseract API while none of the online platforms have any such feature.</a:t>
            </a:r>
            <a:endParaRPr lang="en-IN" sz="1800" dirty="0"/>
          </a:p>
        </p:txBody>
      </p:sp>
    </p:spTree>
    <p:extLst>
      <p:ext uri="{BB962C8B-B14F-4D97-AF65-F5344CB8AC3E}">
        <p14:creationId xmlns:p14="http://schemas.microsoft.com/office/powerpoint/2010/main" val="192765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E1FC-05F4-4AA0-B71B-F1AC790811E0}"/>
              </a:ext>
            </a:extLst>
          </p:cNvPr>
          <p:cNvSpPr>
            <a:spLocks noGrp="1"/>
          </p:cNvSpPr>
          <p:nvPr>
            <p:ph type="title"/>
          </p:nvPr>
        </p:nvSpPr>
        <p:spPr/>
        <p:txBody>
          <a:bodyPr/>
          <a:lstStyle/>
          <a:p>
            <a:r>
              <a:rPr lang="en-US" dirty="0"/>
              <a:t>Business Model</a:t>
            </a:r>
            <a:endParaRPr lang="en-IN" dirty="0"/>
          </a:p>
        </p:txBody>
      </p:sp>
      <p:sp>
        <p:nvSpPr>
          <p:cNvPr id="3" name="Text Placeholder 2">
            <a:extLst>
              <a:ext uri="{FF2B5EF4-FFF2-40B4-BE49-F238E27FC236}">
                <a16:creationId xmlns:a16="http://schemas.microsoft.com/office/drawing/2014/main" id="{3280DADC-E0E8-4674-8B62-BD3F7BD3C54E}"/>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6F314E95-8780-4AEE-A5D6-2432BC416922}"/>
              </a:ext>
            </a:extLst>
          </p:cNvPr>
          <p:cNvSpPr>
            <a:spLocks noGrp="1"/>
          </p:cNvSpPr>
          <p:nvPr>
            <p:ph sz="half" idx="2"/>
          </p:nvPr>
        </p:nvSpPr>
        <p:spPr>
          <a:xfrm>
            <a:off x="180654" y="1864311"/>
            <a:ext cx="8706492" cy="4532946"/>
          </a:xfrm>
        </p:spPr>
        <p:txBody>
          <a:bodyPr/>
          <a:lstStyle/>
          <a:p>
            <a:r>
              <a:rPr lang="en-US" sz="1800" dirty="0"/>
              <a:t>The way this project can make money is by providing memberships or premium features to some subscribed members/institutions.</a:t>
            </a:r>
          </a:p>
          <a:p>
            <a:r>
              <a:rPr lang="en-US" sz="1800" dirty="0"/>
              <a:t>Using Ads as a way to earn money is not an intelligent move to use here .</a:t>
            </a:r>
          </a:p>
          <a:p>
            <a:r>
              <a:rPr lang="en-US" sz="1800" dirty="0"/>
              <a:t>The chance of  sustainability of its service would be quite high if we add some more important services to it like a graph maker and language translator as there can be many people making international calls with their clients and have a problem in carrying out the conversation so the language translator will help them make their task/conversation go easier.</a:t>
            </a:r>
          </a:p>
          <a:p>
            <a:endParaRPr lang="en-US" sz="1800" dirty="0"/>
          </a:p>
          <a:p>
            <a:pPr marL="0" indent="0">
              <a:buNone/>
            </a:pPr>
            <a:endParaRPr lang="en-IN" sz="1800" dirty="0"/>
          </a:p>
        </p:txBody>
      </p:sp>
    </p:spTree>
    <p:extLst>
      <p:ext uri="{BB962C8B-B14F-4D97-AF65-F5344CB8AC3E}">
        <p14:creationId xmlns:p14="http://schemas.microsoft.com/office/powerpoint/2010/main" val="397575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A5802-8D11-4276-8F02-F59317E9DE2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463E81E-09C3-4157-9467-2086DE344475}"/>
              </a:ext>
            </a:extLst>
          </p:cNvPr>
          <p:cNvSpPr>
            <a:spLocks noGrp="1"/>
          </p:cNvSpPr>
          <p:nvPr>
            <p:ph type="body" idx="1"/>
          </p:nvPr>
        </p:nvSpPr>
        <p:spPr/>
        <p:txBody>
          <a:bodyPr/>
          <a:lstStyle/>
          <a:p>
            <a:endParaRPr lang="en-IN" dirty="0"/>
          </a:p>
        </p:txBody>
      </p:sp>
      <p:sp>
        <p:nvSpPr>
          <p:cNvPr id="4" name="Content Placeholder 3">
            <a:extLst>
              <a:ext uri="{FF2B5EF4-FFF2-40B4-BE49-F238E27FC236}">
                <a16:creationId xmlns:a16="http://schemas.microsoft.com/office/drawing/2014/main" id="{A9F8A63A-8591-4030-B699-BF9AAF651DA4}"/>
              </a:ext>
            </a:extLst>
          </p:cNvPr>
          <p:cNvSpPr>
            <a:spLocks noGrp="1"/>
          </p:cNvSpPr>
          <p:nvPr>
            <p:ph sz="half" idx="2"/>
          </p:nvPr>
        </p:nvSpPr>
        <p:spPr>
          <a:xfrm>
            <a:off x="180654" y="1987879"/>
            <a:ext cx="8706492" cy="4409378"/>
          </a:xfrm>
        </p:spPr>
        <p:txBody>
          <a:bodyPr/>
          <a:lstStyle/>
          <a:p>
            <a:r>
              <a:rPr lang="en-US" sz="1800" dirty="0"/>
              <a:t>Figma file for the project: </a:t>
            </a:r>
            <a:r>
              <a:rPr lang="en-IN" sz="1800" b="0" i="0" u="none" strike="noStrike" dirty="0">
                <a:effectLst/>
                <a:latin typeface="-apple-system"/>
                <a:hlinkClick r:id="rId2"/>
              </a:rPr>
              <a:t>https://www.figma.com/file/aK161mKNgtSdQXGXMYLuK4/Untitled?node-id=0%3A1</a:t>
            </a:r>
            <a:endParaRPr lang="en-IN" sz="1800" b="0" i="0" u="none" strike="noStrike" dirty="0">
              <a:effectLst/>
              <a:latin typeface="-apple-system"/>
            </a:endParaRPr>
          </a:p>
          <a:p>
            <a:r>
              <a:rPr lang="en-IN" sz="1800" dirty="0">
                <a:latin typeface="-apple-system"/>
              </a:rPr>
              <a:t>Frames: </a:t>
            </a:r>
            <a:r>
              <a:rPr lang="en-IN" sz="1800" b="0" i="0" dirty="0">
                <a:solidFill>
                  <a:srgbClr val="24292F"/>
                </a:solidFill>
                <a:effectLst/>
                <a:latin typeface="-apple-system"/>
              </a:rPr>
              <a:t> </a:t>
            </a:r>
            <a:r>
              <a:rPr lang="en-IN" sz="1800" b="0" i="0" u="none" strike="noStrike" dirty="0">
                <a:effectLst/>
                <a:latin typeface="-apple-system"/>
                <a:hlinkClick r:id="rId3"/>
              </a:rPr>
              <a:t>https://drive.google.com/drive/folders/1WCxp09Uj3X8_YdfPCDQWe3f2JW56Ub0N?usp=sharing</a:t>
            </a:r>
            <a:r>
              <a:rPr lang="en-IN" sz="1800" b="0" i="0" dirty="0">
                <a:solidFill>
                  <a:srgbClr val="24292F"/>
                </a:solidFill>
                <a:effectLst/>
                <a:latin typeface="-apple-system"/>
              </a:rPr>
              <a:t> </a:t>
            </a:r>
            <a:endParaRPr lang="en-US" sz="1800" b="0" i="0" u="none" strike="noStrike" dirty="0">
              <a:effectLst/>
              <a:latin typeface="-apple-system"/>
            </a:endParaRPr>
          </a:p>
          <a:p>
            <a:r>
              <a:rPr lang="en-US" sz="1800" dirty="0" err="1">
                <a:latin typeface="-apple-system"/>
              </a:rPr>
              <a:t>Github</a:t>
            </a:r>
            <a:r>
              <a:rPr lang="en-US" sz="1800" dirty="0">
                <a:latin typeface="-apple-system"/>
              </a:rPr>
              <a:t> Link: </a:t>
            </a:r>
            <a:r>
              <a:rPr lang="en-US" sz="1800" dirty="0">
                <a:latin typeface="-apple-system"/>
                <a:hlinkClick r:id="rId4"/>
              </a:rPr>
              <a:t>https://github.com/amityadav10101010101010101010/MS_Teams_Clone</a:t>
            </a:r>
            <a:endParaRPr lang="en-US" sz="1800" dirty="0">
              <a:latin typeface="-apple-system"/>
            </a:endParaRPr>
          </a:p>
          <a:p>
            <a:r>
              <a:rPr lang="en-US" sz="1800" dirty="0">
                <a:latin typeface="-apple-system"/>
              </a:rPr>
              <a:t>Video Link: </a:t>
            </a:r>
            <a:r>
              <a:rPr lang="en-US" sz="1800" dirty="0">
                <a:latin typeface="-apple-system"/>
                <a:hlinkClick r:id="rId5"/>
              </a:rPr>
              <a:t>https://youtu.be/cBp4ZQuvA4w</a:t>
            </a:r>
            <a:endParaRPr lang="en-US" sz="1800" dirty="0">
              <a:latin typeface="-apple-system"/>
            </a:endParaRPr>
          </a:p>
          <a:p>
            <a:pPr marL="0" indent="0">
              <a:buNone/>
            </a:pPr>
            <a:endParaRPr lang="en-IN" sz="1800" dirty="0"/>
          </a:p>
        </p:txBody>
      </p:sp>
    </p:spTree>
    <p:extLst>
      <p:ext uri="{BB962C8B-B14F-4D97-AF65-F5344CB8AC3E}">
        <p14:creationId xmlns:p14="http://schemas.microsoft.com/office/powerpoint/2010/main" val="739289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366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416797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202990"/>
            <a:ext cx="7042080" cy="554587"/>
          </a:xfrm>
        </p:spPr>
        <p:txBody>
          <a:bodyPr wrap="square" anchor="ctr">
            <a:normAutofit/>
          </a:bodyPr>
          <a:lstStyle/>
          <a:p>
            <a:pPr>
              <a:lnSpc>
                <a:spcPct val="90000"/>
              </a:lnSpc>
            </a:pPr>
            <a:r>
              <a:rPr lang="en-US" dirty="0"/>
              <a:t>The Team</a:t>
            </a:r>
          </a:p>
        </p:txBody>
      </p:sp>
      <p:sp>
        <p:nvSpPr>
          <p:cNvPr id="16" name="Text Placeholder 2">
            <a:extLst>
              <a:ext uri="{FF2B5EF4-FFF2-40B4-BE49-F238E27FC236}">
                <a16:creationId xmlns:a16="http://schemas.microsoft.com/office/drawing/2014/main" id="{1CB3A2BF-44F5-4598-93C8-2233231D4C95}"/>
              </a:ext>
            </a:extLst>
          </p:cNvPr>
          <p:cNvSpPr>
            <a:spLocks noGrp="1"/>
          </p:cNvSpPr>
          <p:nvPr>
            <p:ph type="body" idx="1"/>
          </p:nvPr>
        </p:nvSpPr>
        <p:spPr>
          <a:xfrm>
            <a:off x="180654" y="1132413"/>
            <a:ext cx="4288604" cy="480630"/>
          </a:xfrm>
        </p:spPr>
        <p:txBody>
          <a:bodyPr/>
          <a:lstStyle/>
          <a:p>
            <a:endParaRPr lang="en-US"/>
          </a:p>
        </p:txBody>
      </p:sp>
      <p:sp>
        <p:nvSpPr>
          <p:cNvPr id="17" name="Content Placeholder 3">
            <a:extLst>
              <a:ext uri="{FF2B5EF4-FFF2-40B4-BE49-F238E27FC236}">
                <a16:creationId xmlns:a16="http://schemas.microsoft.com/office/drawing/2014/main" id="{B15A6A3B-FCD7-4901-8A2F-4FD7A6A7CF55}"/>
              </a:ext>
            </a:extLst>
          </p:cNvPr>
          <p:cNvSpPr>
            <a:spLocks noGrp="1"/>
          </p:cNvSpPr>
          <p:nvPr>
            <p:ph sz="half" idx="2"/>
          </p:nvPr>
        </p:nvSpPr>
        <p:spPr>
          <a:xfrm>
            <a:off x="180654" y="1613043"/>
            <a:ext cx="4288604" cy="4784213"/>
          </a:xfrm>
        </p:spPr>
        <p:txBody>
          <a:bodyPr/>
          <a:lstStyle/>
          <a:p>
            <a:pPr marL="0" indent="0">
              <a:buNone/>
            </a:pPr>
            <a:r>
              <a:rPr lang="en-US" sz="1800" b="1" dirty="0"/>
              <a:t>Amit Yadav</a:t>
            </a:r>
          </a:p>
          <a:p>
            <a:r>
              <a:rPr lang="en-US" sz="1800" dirty="0"/>
              <a:t>3</a:t>
            </a:r>
            <a:r>
              <a:rPr lang="en-US" sz="1800" baseline="30000" dirty="0"/>
              <a:t>rd</a:t>
            </a:r>
            <a:r>
              <a:rPr lang="en-US" sz="1800" dirty="0"/>
              <a:t> year Undergrad student at</a:t>
            </a:r>
          </a:p>
          <a:p>
            <a:r>
              <a:rPr lang="en-US" sz="1800" dirty="0"/>
              <a:t>IIT Roorkee in GeophysicalTechnology’24</a:t>
            </a:r>
          </a:p>
          <a:p>
            <a:r>
              <a:rPr lang="en-US" sz="1800" dirty="0"/>
              <a:t>Tech Stack: Flutter/Dart, Firebase </a:t>
            </a:r>
          </a:p>
          <a:p>
            <a:pPr marL="0" indent="0">
              <a:buNone/>
            </a:pPr>
            <a:endParaRPr lang="en-US" sz="1800" dirty="0"/>
          </a:p>
          <a:p>
            <a:pPr marL="0" indent="0">
              <a:buNone/>
            </a:pPr>
            <a:r>
              <a:rPr lang="en-US" sz="1800" dirty="0"/>
              <a:t>I am the only guy in this project ,was sitting and chilling and came across the hackathon and thought to participate in it as all my mates are in home due to covid and I was the only one in the college due to network issue so this was the only way to engage my free time in.</a:t>
            </a:r>
          </a:p>
          <a:p>
            <a:pPr marL="0" indent="0">
              <a:buNone/>
            </a:pPr>
            <a:endParaRPr lang="en-US" sz="1800" dirty="0"/>
          </a:p>
          <a:p>
            <a:pPr marL="0" indent="0">
              <a:buNone/>
            </a:pPr>
            <a:r>
              <a:rPr lang="en-US" sz="1800" dirty="0"/>
              <a:t>Contact details:+91-9930617406</a:t>
            </a:r>
          </a:p>
          <a:p>
            <a:pPr marL="0" indent="0">
              <a:buNone/>
            </a:pPr>
            <a:endParaRPr lang="en-US" sz="1800" dirty="0"/>
          </a:p>
        </p:txBody>
      </p:sp>
      <p:sp>
        <p:nvSpPr>
          <p:cNvPr id="10" name="Text Placeholder 2">
            <a:extLst>
              <a:ext uri="{FF2B5EF4-FFF2-40B4-BE49-F238E27FC236}">
                <a16:creationId xmlns:a16="http://schemas.microsoft.com/office/drawing/2014/main" id="{30F65A4E-B24B-4D55-A891-B85C7C25DD8F}"/>
              </a:ext>
            </a:extLst>
          </p:cNvPr>
          <p:cNvSpPr>
            <a:spLocks noGrp="1"/>
          </p:cNvSpPr>
          <p:nvPr>
            <p:ph type="body" idx="1"/>
          </p:nvPr>
        </p:nvSpPr>
        <p:spPr>
          <a:xfrm>
            <a:off x="180654" y="1132413"/>
            <a:ext cx="4288604" cy="480630"/>
          </a:xfrm>
        </p:spPr>
        <p:txBody>
          <a:bodyPr/>
          <a:lstStyle/>
          <a:p>
            <a:endParaRPr lang="en-US" dirty="0"/>
          </a:p>
        </p:txBody>
      </p:sp>
      <p:pic>
        <p:nvPicPr>
          <p:cNvPr id="5" name="Content Placeholder 4">
            <a:extLst>
              <a:ext uri="{FF2B5EF4-FFF2-40B4-BE49-F238E27FC236}">
                <a16:creationId xmlns:a16="http://schemas.microsoft.com/office/drawing/2014/main" id="{53B46F67-8FF0-493C-8E99-9A084136C8EC}"/>
              </a:ext>
            </a:extLst>
          </p:cNvPr>
          <p:cNvPicPr>
            <a:picLocks noGrp="1" noChangeAspect="1"/>
          </p:cNvPicPr>
          <p:nvPr>
            <p:ph sz="quarter" idx="4"/>
          </p:nvPr>
        </p:nvPicPr>
        <p:blipFill rotWithShape="1">
          <a:blip r:embed="rId2"/>
          <a:srcRect l="12628" r="18876" b="1"/>
          <a:stretch/>
        </p:blipFill>
        <p:spPr>
          <a:xfrm>
            <a:off x="4645025" y="1613043"/>
            <a:ext cx="4242121" cy="4784213"/>
          </a:xfrm>
          <a:prstGeom prst="rect">
            <a:avLst/>
          </a:prstGeom>
          <a:noFill/>
        </p:spPr>
      </p:pic>
    </p:spTree>
    <p:extLst>
      <p:ext uri="{BB962C8B-B14F-4D97-AF65-F5344CB8AC3E}">
        <p14:creationId xmlns:p14="http://schemas.microsoft.com/office/powerpoint/2010/main" val="27897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99C9B-CC59-4027-BB0E-FD25A0637C56}"/>
              </a:ext>
            </a:extLst>
          </p:cNvPr>
          <p:cNvSpPr>
            <a:spLocks noGrp="1"/>
          </p:cNvSpPr>
          <p:nvPr>
            <p:ph type="title"/>
          </p:nvPr>
        </p:nvSpPr>
        <p:spPr/>
        <p:txBody>
          <a:bodyPr/>
          <a:lstStyle/>
          <a:p>
            <a:r>
              <a:rPr lang="en-US" dirty="0"/>
              <a:t>The Project</a:t>
            </a:r>
            <a:endParaRPr lang="en-IN" dirty="0"/>
          </a:p>
        </p:txBody>
      </p:sp>
      <p:sp>
        <p:nvSpPr>
          <p:cNvPr id="3" name="Text Placeholder 2">
            <a:extLst>
              <a:ext uri="{FF2B5EF4-FFF2-40B4-BE49-F238E27FC236}">
                <a16:creationId xmlns:a16="http://schemas.microsoft.com/office/drawing/2014/main" id="{B37ECD6E-96C9-445B-BE5E-22AE40D7A6CE}"/>
              </a:ext>
            </a:extLst>
          </p:cNvPr>
          <p:cNvSpPr>
            <a:spLocks noGrp="1"/>
          </p:cNvSpPr>
          <p:nvPr>
            <p:ph type="body" idx="1"/>
          </p:nvPr>
        </p:nvSpPr>
        <p:spPr>
          <a:xfrm>
            <a:off x="2258029" y="1132413"/>
            <a:ext cx="4288604" cy="480630"/>
          </a:xfrm>
        </p:spPr>
        <p:txBody>
          <a:bodyPr/>
          <a:lstStyle/>
          <a:p>
            <a:pPr algn="ctr"/>
            <a:endParaRPr lang="en-IN" dirty="0"/>
          </a:p>
        </p:txBody>
      </p:sp>
      <p:sp>
        <p:nvSpPr>
          <p:cNvPr id="4" name="Content Placeholder 3">
            <a:extLst>
              <a:ext uri="{FF2B5EF4-FFF2-40B4-BE49-F238E27FC236}">
                <a16:creationId xmlns:a16="http://schemas.microsoft.com/office/drawing/2014/main" id="{ABFDF8F7-FA88-49D6-9E0C-3588A9BE529E}"/>
              </a:ext>
            </a:extLst>
          </p:cNvPr>
          <p:cNvSpPr>
            <a:spLocks noGrp="1"/>
          </p:cNvSpPr>
          <p:nvPr>
            <p:ph sz="half" idx="2"/>
          </p:nvPr>
        </p:nvSpPr>
        <p:spPr>
          <a:xfrm>
            <a:off x="180654" y="1613043"/>
            <a:ext cx="8706492" cy="4784213"/>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This project is basically an advanced version of the MS Teams with certain extra features. The current version of MS Teams has some basic features like Videocall, Chat, Assignments Upload etc. </a:t>
            </a:r>
            <a:r>
              <a:rPr lang="en-US" sz="1800" dirty="0">
                <a:latin typeface="Calibri" panose="020F0502020204030204" pitchFamily="34" charset="0"/>
                <a:ea typeface="Calibri" panose="020F0502020204030204" pitchFamily="34" charset="0"/>
                <a:cs typeface="Calibri" panose="020F0502020204030204" pitchFamily="34" charset="0"/>
              </a:rPr>
              <a:t>We</a:t>
            </a:r>
            <a:r>
              <a:rPr lang="en-US" sz="1800" dirty="0">
                <a:effectLst/>
                <a:latin typeface="Calibri" panose="020F0502020204030204" pitchFamily="34" charset="0"/>
                <a:ea typeface="Calibri" panose="020F0502020204030204" pitchFamily="34" charset="0"/>
                <a:cs typeface="Calibri" panose="020F0502020204030204" pitchFamily="34" charset="0"/>
              </a:rPr>
              <a:t> have tried to improve the app by adding some extra functionalities.</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We have implemented a </a:t>
            </a:r>
            <a:r>
              <a:rPr lang="en-US" sz="1800" b="1" dirty="0">
                <a:effectLst/>
                <a:latin typeface="Calibri" panose="020F0502020204030204" pitchFamily="34" charset="0"/>
                <a:ea typeface="Calibri" panose="020F0502020204030204" pitchFamily="34" charset="0"/>
                <a:cs typeface="Calibri" panose="020F0502020204030204" pitchFamily="34" charset="0"/>
              </a:rPr>
              <a:t>multiple way authentication </a:t>
            </a:r>
            <a:r>
              <a:rPr lang="en-US" sz="1800" dirty="0">
                <a:effectLst/>
                <a:latin typeface="Calibri" panose="020F0502020204030204" pitchFamily="34" charset="0"/>
                <a:ea typeface="Calibri" panose="020F0502020204030204" pitchFamily="34" charset="0"/>
                <a:cs typeface="Calibri" panose="020F0502020204030204" pitchFamily="34" charset="0"/>
              </a:rPr>
              <a:t>feature where all the credential details will be stored in firebase.</a:t>
            </a:r>
          </a:p>
          <a:p>
            <a:pPr>
              <a:lnSpc>
                <a:spcPct val="107000"/>
              </a:lnSpc>
              <a:spcAft>
                <a:spcPts val="800"/>
              </a:spcAft>
            </a:pPr>
            <a:r>
              <a:rPr lang="en-US" sz="1800" dirty="0"/>
              <a:t>Current MS Teams was good but used to lack certain features in terms of security of the meeting code and anyone could intercept in any group meeting going on who had the group code so privacy was one of the main concern.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Increasing security by changing the joining code every time using some random function and adding a security code to join that particular meeting so that no 2 participants come by mistake to this meeting. The videocall functionality has been added with the help of </a:t>
            </a:r>
            <a:r>
              <a:rPr lang="en-US" sz="1800" dirty="0" err="1">
                <a:effectLst/>
                <a:latin typeface="Calibri" panose="020F0502020204030204" pitchFamily="34" charset="0"/>
                <a:ea typeface="Calibri" panose="020F0502020204030204" pitchFamily="34" charset="0"/>
                <a:cs typeface="Calibri" panose="020F0502020204030204" pitchFamily="34" charset="0"/>
              </a:rPr>
              <a:t>Jitsi</a:t>
            </a:r>
            <a:r>
              <a:rPr lang="en-US" sz="1800" dirty="0">
                <a:effectLst/>
                <a:latin typeface="Calibri" panose="020F0502020204030204" pitchFamily="34" charset="0"/>
                <a:ea typeface="Calibri" panose="020F0502020204030204" pitchFamily="34" charset="0"/>
                <a:cs typeface="Calibri" panose="020F0502020204030204" pitchFamily="34" charset="0"/>
              </a:rPr>
              <a:t> Meet.</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651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ED9A-5997-408D-AF5A-70FE2D026950}"/>
              </a:ext>
            </a:extLst>
          </p:cNvPr>
          <p:cNvSpPr>
            <a:spLocks noGrp="1"/>
          </p:cNvSpPr>
          <p:nvPr>
            <p:ph type="title"/>
          </p:nvPr>
        </p:nvSpPr>
        <p:spPr/>
        <p:txBody>
          <a:bodyPr/>
          <a:lstStyle/>
          <a:p>
            <a:r>
              <a:rPr lang="en-US" dirty="0"/>
              <a:t>The Project</a:t>
            </a:r>
            <a:endParaRPr lang="en-IN" dirty="0"/>
          </a:p>
        </p:txBody>
      </p:sp>
      <p:sp>
        <p:nvSpPr>
          <p:cNvPr id="4" name="Content Placeholder 3">
            <a:extLst>
              <a:ext uri="{FF2B5EF4-FFF2-40B4-BE49-F238E27FC236}">
                <a16:creationId xmlns:a16="http://schemas.microsoft.com/office/drawing/2014/main" id="{20367E6B-AEA7-40B6-934B-AFB747E39B6B}"/>
              </a:ext>
            </a:extLst>
          </p:cNvPr>
          <p:cNvSpPr>
            <a:spLocks noGrp="1"/>
          </p:cNvSpPr>
          <p:nvPr>
            <p:ph sz="half" idx="2"/>
          </p:nvPr>
        </p:nvSpPr>
        <p:spPr>
          <a:xfrm>
            <a:off x="180654" y="1613043"/>
            <a:ext cx="8706492" cy="4784213"/>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Previously the calendar couldn't be edited in for short time period or long time period but now we can view the calendar or our scheduled events on a 2week or single week format.</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Earlier when we had to share any hardcopy of a document, we couldn’t get a paste able pdf format so I had added a functionality of an OCR(Optical Character Recognition) which with the help of ML - DL helps in getting the document in an editable text format so that if we send the photo of a document all the text would be extracted from the document and would be edited easily using the flutter mobile vision package.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If we had to get any daily update of news, then we had to switch tabs multiple times but now I had added a functionality to view news within the app using API key from NewsApi.org</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If we had to create a QR to transfer some confidential information, then there wasn't any possible way but here I have added a feature to make QR code or scan any QR code instantly.</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225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Project</a:t>
            </a:r>
          </a:p>
        </p:txBody>
      </p:sp>
      <p:sp>
        <p:nvSpPr>
          <p:cNvPr id="3" name="Text Placeholder 2"/>
          <p:cNvSpPr>
            <a:spLocks noGrp="1"/>
          </p:cNvSpPr>
          <p:nvPr>
            <p:ph type="body" idx="1"/>
          </p:nvPr>
        </p:nvSpPr>
        <p:spPr/>
        <p:txBody>
          <a:bodyPr/>
          <a:lstStyle/>
          <a:p>
            <a:r>
              <a:rPr lang="en-US" dirty="0"/>
              <a:t>Problems:</a:t>
            </a:r>
          </a:p>
        </p:txBody>
      </p:sp>
      <p:sp>
        <p:nvSpPr>
          <p:cNvPr id="4" name="Content Placeholder 3"/>
          <p:cNvSpPr>
            <a:spLocks noGrp="1"/>
          </p:cNvSpPr>
          <p:nvPr>
            <p:ph sz="half" idx="2"/>
          </p:nvPr>
        </p:nvSpPr>
        <p:spPr>
          <a:xfrm>
            <a:off x="180654" y="1613043"/>
            <a:ext cx="8963346" cy="4784213"/>
          </a:xfrm>
        </p:spPr>
        <p:txBody>
          <a:bodyPr/>
          <a:lstStyle/>
          <a:p>
            <a:r>
              <a:rPr lang="en-US" sz="1800" dirty="0"/>
              <a:t>While being on the teams it was quite hard to keep track of our work and needed a to-do list to keep the track of the works.</a:t>
            </a:r>
          </a:p>
          <a:p>
            <a:r>
              <a:rPr lang="en-US" sz="1800" dirty="0"/>
              <a:t>When doing work, we needed a lot of hustle in changing the tabs to view news or any match score.</a:t>
            </a:r>
          </a:p>
          <a:p>
            <a:r>
              <a:rPr lang="en-US" sz="1800" dirty="0"/>
              <a:t>When we had to share any image which we had in hardcopy, or someone had clicked a photo then it was very difficult to extract the text out of the image and was very difficult to edit the info in them. </a:t>
            </a:r>
          </a:p>
        </p:txBody>
      </p:sp>
    </p:spTree>
    <p:extLst>
      <p:ext uri="{BB962C8B-B14F-4D97-AF65-F5344CB8AC3E}">
        <p14:creationId xmlns:p14="http://schemas.microsoft.com/office/powerpoint/2010/main" val="4197002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B417-DCB4-4A94-B2E3-A31318F97E19}"/>
              </a:ext>
            </a:extLst>
          </p:cNvPr>
          <p:cNvSpPr>
            <a:spLocks noGrp="1"/>
          </p:cNvSpPr>
          <p:nvPr>
            <p:ph type="title"/>
          </p:nvPr>
        </p:nvSpPr>
        <p:spPr/>
        <p:txBody>
          <a:bodyPr/>
          <a:lstStyle/>
          <a:p>
            <a:r>
              <a:rPr lang="en-US" dirty="0"/>
              <a:t>The Project</a:t>
            </a:r>
            <a:endParaRPr lang="en-IN" dirty="0"/>
          </a:p>
        </p:txBody>
      </p:sp>
      <p:sp>
        <p:nvSpPr>
          <p:cNvPr id="3" name="Text Placeholder 2">
            <a:extLst>
              <a:ext uri="{FF2B5EF4-FFF2-40B4-BE49-F238E27FC236}">
                <a16:creationId xmlns:a16="http://schemas.microsoft.com/office/drawing/2014/main" id="{140C6AA0-73D3-4F33-A846-3D9D611A49AA}"/>
              </a:ext>
            </a:extLst>
          </p:cNvPr>
          <p:cNvSpPr>
            <a:spLocks noGrp="1"/>
          </p:cNvSpPr>
          <p:nvPr>
            <p:ph type="body" idx="1"/>
          </p:nvPr>
        </p:nvSpPr>
        <p:spPr>
          <a:xfrm>
            <a:off x="2009454" y="1132413"/>
            <a:ext cx="4288604" cy="480630"/>
          </a:xfrm>
        </p:spPr>
        <p:txBody>
          <a:bodyPr/>
          <a:lstStyle/>
          <a:p>
            <a:endParaRPr lang="en-IN" dirty="0"/>
          </a:p>
        </p:txBody>
      </p:sp>
      <p:sp>
        <p:nvSpPr>
          <p:cNvPr id="4" name="Content Placeholder 3">
            <a:extLst>
              <a:ext uri="{FF2B5EF4-FFF2-40B4-BE49-F238E27FC236}">
                <a16:creationId xmlns:a16="http://schemas.microsoft.com/office/drawing/2014/main" id="{5719BAB5-908D-4B12-891C-9C94561F44B8}"/>
              </a:ext>
            </a:extLst>
          </p:cNvPr>
          <p:cNvSpPr>
            <a:spLocks noGrp="1"/>
          </p:cNvSpPr>
          <p:nvPr>
            <p:ph sz="half" idx="2"/>
          </p:nvPr>
        </p:nvSpPr>
        <p:spPr>
          <a:xfrm>
            <a:off x="180654" y="1613043"/>
            <a:ext cx="8706492" cy="4784213"/>
          </a:xfrm>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A to-do list helps in organizing the tasks and was of very much importance so I had also added a  To-do list which was not available earlier ,here we would get a notification about the task when it is deleted.</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Along with all these features I had added a functionality to chat where all the chat data will be stored in back-end in the firebase database and all the pictures shared in chat will b stored in firebase storage .When we receive a new message, we will be getting a notification about the message. </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Assignments uploaded will also be stored in a file in firebase storage.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endParaRPr lang="en-IN" sz="1800" dirty="0"/>
          </a:p>
        </p:txBody>
      </p:sp>
    </p:spTree>
    <p:extLst>
      <p:ext uri="{BB962C8B-B14F-4D97-AF65-F5344CB8AC3E}">
        <p14:creationId xmlns:p14="http://schemas.microsoft.com/office/powerpoint/2010/main" val="89245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433A-32BF-4F9D-AFFA-38CF676EA26F}"/>
              </a:ext>
            </a:extLst>
          </p:cNvPr>
          <p:cNvSpPr>
            <a:spLocks noGrp="1"/>
          </p:cNvSpPr>
          <p:nvPr>
            <p:ph type="title"/>
          </p:nvPr>
        </p:nvSpPr>
        <p:spPr/>
        <p:txBody>
          <a:bodyPr/>
          <a:lstStyle/>
          <a:p>
            <a:r>
              <a:rPr lang="en-US" dirty="0"/>
              <a:t>Wireframes</a:t>
            </a:r>
            <a:endParaRPr lang="en-IN" dirty="0"/>
          </a:p>
        </p:txBody>
      </p:sp>
      <p:sp>
        <p:nvSpPr>
          <p:cNvPr id="5" name="Text Placeholder 4">
            <a:extLst>
              <a:ext uri="{FF2B5EF4-FFF2-40B4-BE49-F238E27FC236}">
                <a16:creationId xmlns:a16="http://schemas.microsoft.com/office/drawing/2014/main" id="{14803643-DB26-47F8-B19B-76D197132A0D}"/>
              </a:ext>
            </a:extLst>
          </p:cNvPr>
          <p:cNvSpPr>
            <a:spLocks noGrp="1"/>
          </p:cNvSpPr>
          <p:nvPr>
            <p:ph type="body" sz="quarter" idx="3"/>
          </p:nvPr>
        </p:nvSpPr>
        <p:spPr>
          <a:xfrm>
            <a:off x="623441" y="5960295"/>
            <a:ext cx="7420325" cy="340157"/>
          </a:xfrm>
        </p:spPr>
        <p:txBody>
          <a:bodyPr/>
          <a:lstStyle/>
          <a:p>
            <a:r>
              <a:rPr lang="en-IN" sz="1600" b="0" i="0" u="none" strike="noStrike" dirty="0">
                <a:effectLst/>
                <a:latin typeface="+mj-lt"/>
                <a:hlinkClick r:id="rId2"/>
              </a:rPr>
              <a:t>https://www.figma.com/file/aK161mKNgtSdQXGXMYLuK4/Untitled?node-id=0%3A1</a:t>
            </a:r>
            <a:endParaRPr lang="en-IN" sz="1600" b="0" i="0" u="none" strike="noStrike" dirty="0">
              <a:effectLst/>
              <a:latin typeface="+mj-lt"/>
            </a:endParaRPr>
          </a:p>
        </p:txBody>
      </p:sp>
      <p:pic>
        <p:nvPicPr>
          <p:cNvPr id="8" name="Content Placeholder 7">
            <a:extLst>
              <a:ext uri="{FF2B5EF4-FFF2-40B4-BE49-F238E27FC236}">
                <a16:creationId xmlns:a16="http://schemas.microsoft.com/office/drawing/2014/main" id="{AE1B9F1F-7FA3-496E-93F2-9CDD87FFF16E}"/>
              </a:ext>
            </a:extLst>
          </p:cNvPr>
          <p:cNvPicPr>
            <a:picLocks noGrp="1" noChangeAspect="1"/>
          </p:cNvPicPr>
          <p:nvPr>
            <p:ph sz="half" idx="2"/>
          </p:nvPr>
        </p:nvPicPr>
        <p:blipFill>
          <a:blip r:embed="rId3"/>
          <a:stretch>
            <a:fillRect/>
          </a:stretch>
        </p:blipFill>
        <p:spPr>
          <a:xfrm>
            <a:off x="701336" y="1132413"/>
            <a:ext cx="7342430" cy="4453046"/>
          </a:xfrm>
          <a:prstGeom prst="rect">
            <a:avLst/>
          </a:prstGeom>
        </p:spPr>
      </p:pic>
    </p:spTree>
    <p:extLst>
      <p:ext uri="{BB962C8B-B14F-4D97-AF65-F5344CB8AC3E}">
        <p14:creationId xmlns:p14="http://schemas.microsoft.com/office/powerpoint/2010/main" val="2871673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6ABA0-BB03-49F8-AB65-F4DB2721FDC6}"/>
              </a:ext>
            </a:extLst>
          </p:cNvPr>
          <p:cNvSpPr>
            <a:spLocks noGrp="1"/>
          </p:cNvSpPr>
          <p:nvPr>
            <p:ph type="title"/>
          </p:nvPr>
        </p:nvSpPr>
        <p:spPr/>
        <p:txBody>
          <a:bodyPr/>
          <a:lstStyle/>
          <a:p>
            <a:r>
              <a:rPr lang="en-US" dirty="0"/>
              <a:t>Target Audience</a:t>
            </a:r>
            <a:endParaRPr lang="en-IN" dirty="0"/>
          </a:p>
        </p:txBody>
      </p:sp>
      <p:sp>
        <p:nvSpPr>
          <p:cNvPr id="3" name="Text Placeholder 2">
            <a:extLst>
              <a:ext uri="{FF2B5EF4-FFF2-40B4-BE49-F238E27FC236}">
                <a16:creationId xmlns:a16="http://schemas.microsoft.com/office/drawing/2014/main" id="{83BF77E1-4D88-43EE-8A3C-C118C9442CDC}"/>
              </a:ext>
            </a:extLst>
          </p:cNvPr>
          <p:cNvSpPr>
            <a:spLocks noGrp="1"/>
          </p:cNvSpPr>
          <p:nvPr>
            <p:ph type="body" idx="1"/>
          </p:nvPr>
        </p:nvSpPr>
        <p:spPr/>
        <p:txBody>
          <a:bodyPr/>
          <a:lstStyle/>
          <a:p>
            <a:endParaRPr lang="en-IN"/>
          </a:p>
        </p:txBody>
      </p:sp>
      <p:sp>
        <p:nvSpPr>
          <p:cNvPr id="4" name="Content Placeholder 3">
            <a:extLst>
              <a:ext uri="{FF2B5EF4-FFF2-40B4-BE49-F238E27FC236}">
                <a16:creationId xmlns:a16="http://schemas.microsoft.com/office/drawing/2014/main" id="{2C3CF5FD-18A3-456D-BEB3-3CBE0FFC92F5}"/>
              </a:ext>
            </a:extLst>
          </p:cNvPr>
          <p:cNvSpPr>
            <a:spLocks noGrp="1"/>
          </p:cNvSpPr>
          <p:nvPr>
            <p:ph sz="half" idx="2"/>
          </p:nvPr>
        </p:nvSpPr>
        <p:spPr/>
        <p:txBody>
          <a:bodyPr/>
          <a:lstStyle/>
          <a:p>
            <a:r>
              <a:rPr lang="en-US" sz="1800" dirty="0"/>
              <a:t>During the time of COVID as the no. of people/businesses going online has increased by a large extent. From MS Teams going online has helped in conducting school, work, college, corporate people, almost everything has gone online from Junior KG students to 60-yr old managers who have their regular classes or meetings on a regular basis.</a:t>
            </a:r>
            <a:endParaRPr lang="en-IN" sz="1800" dirty="0"/>
          </a:p>
        </p:txBody>
      </p:sp>
      <p:pic>
        <p:nvPicPr>
          <p:cNvPr id="7" name="Content Placeholder 6">
            <a:extLst>
              <a:ext uri="{FF2B5EF4-FFF2-40B4-BE49-F238E27FC236}">
                <a16:creationId xmlns:a16="http://schemas.microsoft.com/office/drawing/2014/main" id="{124E106F-6722-44C7-B705-F16C9976F17D}"/>
              </a:ext>
            </a:extLst>
          </p:cNvPr>
          <p:cNvPicPr>
            <a:picLocks noGrp="1" noChangeAspect="1"/>
          </p:cNvPicPr>
          <p:nvPr>
            <p:ph sz="quarter" idx="4"/>
          </p:nvPr>
        </p:nvPicPr>
        <p:blipFill>
          <a:blip r:embed="rId2"/>
          <a:stretch>
            <a:fillRect/>
          </a:stretch>
        </p:blipFill>
        <p:spPr>
          <a:xfrm>
            <a:off x="4645025" y="1518082"/>
            <a:ext cx="4241800" cy="4634143"/>
          </a:xfrm>
          <a:prstGeom prst="rect">
            <a:avLst/>
          </a:prstGeom>
        </p:spPr>
      </p:pic>
    </p:spTree>
    <p:extLst>
      <p:ext uri="{BB962C8B-B14F-4D97-AF65-F5344CB8AC3E}">
        <p14:creationId xmlns:p14="http://schemas.microsoft.com/office/powerpoint/2010/main" val="56279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1BA1-C54B-4BB4-BB27-EE27309CC12C}"/>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BD305FF-A67D-4200-8E85-950F32EFC14E}"/>
              </a:ext>
            </a:extLst>
          </p:cNvPr>
          <p:cNvSpPr>
            <a:spLocks noGrp="1"/>
          </p:cNvSpPr>
          <p:nvPr>
            <p:ph type="body" idx="1"/>
          </p:nvPr>
        </p:nvSpPr>
        <p:spPr>
          <a:xfrm>
            <a:off x="2169252" y="1132413"/>
            <a:ext cx="4288604" cy="480630"/>
          </a:xfrm>
        </p:spPr>
        <p:txBody>
          <a:bodyPr/>
          <a:lstStyle/>
          <a:p>
            <a:endParaRPr lang="en-IN" dirty="0"/>
          </a:p>
        </p:txBody>
      </p:sp>
      <p:sp>
        <p:nvSpPr>
          <p:cNvPr id="4" name="Content Placeholder 3">
            <a:extLst>
              <a:ext uri="{FF2B5EF4-FFF2-40B4-BE49-F238E27FC236}">
                <a16:creationId xmlns:a16="http://schemas.microsoft.com/office/drawing/2014/main" id="{7C7622A2-6879-43DB-A2F5-F718DD93E283}"/>
              </a:ext>
            </a:extLst>
          </p:cNvPr>
          <p:cNvSpPr>
            <a:spLocks noGrp="1"/>
          </p:cNvSpPr>
          <p:nvPr>
            <p:ph sz="half" idx="2"/>
          </p:nvPr>
        </p:nvSpPr>
        <p:spPr>
          <a:xfrm>
            <a:off x="180654" y="1613043"/>
            <a:ext cx="8782692" cy="4784213"/>
          </a:xfrm>
        </p:spPr>
        <p:txBody>
          <a:bodyPr/>
          <a:lstStyle/>
          <a:p>
            <a:r>
              <a:rPr lang="en-US" sz="1800" dirty="0"/>
              <a:t>The total no. of students going to school/college /job online is almost 40% of our population. As there are still some population who either don’t have resources or lack funds or have network issues, but along with it there are smartphones with almost every person. Due to low cost of internet, there are also a large number of people who can afford online education or office going people who have all the facilities and also due to the no. of people doing online business also conduct online meetings as there are certain travel restrictions in COVID so therefore (0.4*120=48) 50 crore approximately people </a:t>
            </a:r>
            <a:r>
              <a:rPr lang="en-IN" sz="1800" dirty="0"/>
              <a:t>who are all our target audience, and our work was to improve their online interaction experience</a:t>
            </a:r>
          </a:p>
        </p:txBody>
      </p:sp>
    </p:spTree>
    <p:extLst>
      <p:ext uri="{BB962C8B-B14F-4D97-AF65-F5344CB8AC3E}">
        <p14:creationId xmlns:p14="http://schemas.microsoft.com/office/powerpoint/2010/main" val="683818908"/>
      </p:ext>
    </p:extLst>
  </p:cSld>
  <p:clrMapOvr>
    <a:masterClrMapping/>
  </p:clrMapOvr>
</p:sld>
</file>

<file path=ppt/theme/theme1.xml><?xml version="1.0" encoding="utf-8"?>
<a:theme xmlns:a="http://schemas.openxmlformats.org/drawingml/2006/main" name="IITR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emplate_sudiproy.pptx" id="{E7BE3218-A97E-4E6F-BE9F-92D6192B2CD5}" vid="{3EDE8FBA-E8F1-4B0B-AEA8-7DC234A91A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IITR_template_sudiproy</Template>
  <TotalTime>7860</TotalTime>
  <Words>1421</Words>
  <Application>Microsoft Office PowerPoint</Application>
  <PresentationFormat>On-screen Show (4:3)</PresentationFormat>
  <Paragraphs>55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-apple-system</vt:lpstr>
      <vt:lpstr>Arial</vt:lpstr>
      <vt:lpstr>Calibri</vt:lpstr>
      <vt:lpstr>Franklin Gothic Demi</vt:lpstr>
      <vt:lpstr>IITR_PPT_Template</vt:lpstr>
      <vt:lpstr>MS Teams Advanced</vt:lpstr>
      <vt:lpstr>The Team</vt:lpstr>
      <vt:lpstr>The Project</vt:lpstr>
      <vt:lpstr>The Project</vt:lpstr>
      <vt:lpstr>The Project</vt:lpstr>
      <vt:lpstr>The Project</vt:lpstr>
      <vt:lpstr>Wireframes</vt:lpstr>
      <vt:lpstr>Target Audience</vt:lpstr>
      <vt:lpstr>PowerPoint Presentation</vt:lpstr>
      <vt:lpstr>PowerPoint Presentation</vt:lpstr>
      <vt:lpstr>How it works</vt:lpstr>
      <vt:lpstr>Production</vt:lpstr>
      <vt:lpstr>Competition    </vt:lpstr>
      <vt:lpstr>Business Model</vt:lpstr>
      <vt:lpstr>PowerPoint Presentation</vt:lpstr>
      <vt:lpstr>PowerPoint Presentation</vt:lpstr>
      <vt:lpstr>PowerPoint Presentation</vt:lpstr>
    </vt:vector>
  </TitlesOfParts>
  <Manager>Dr. Sudip Roy</Manager>
  <Company>IIT Roorkee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IITR PPT Template</dc:subject>
  <dc:creator>Dr. Sudip Roy</dc:creator>
  <cp:lastModifiedBy>AMIT YADAV</cp:lastModifiedBy>
  <cp:revision>64</cp:revision>
  <dcterms:created xsi:type="dcterms:W3CDTF">2015-07-18T13:17:54Z</dcterms:created>
  <dcterms:modified xsi:type="dcterms:W3CDTF">2022-01-15T15:30:53Z</dcterms:modified>
  <cp:version>v1</cp:version>
</cp:coreProperties>
</file>